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312" r:id="rId3"/>
    <p:sldId id="326" r:id="rId4"/>
    <p:sldId id="364" r:id="rId5"/>
    <p:sldId id="353" r:id="rId6"/>
    <p:sldId id="374" r:id="rId7"/>
    <p:sldId id="375" r:id="rId8"/>
    <p:sldId id="376" r:id="rId9"/>
    <p:sldId id="377" r:id="rId10"/>
    <p:sldId id="378" r:id="rId11"/>
    <p:sldId id="320" r:id="rId12"/>
    <p:sldId id="357" r:id="rId13"/>
    <p:sldId id="318" r:id="rId14"/>
    <p:sldId id="358" r:id="rId15"/>
    <p:sldId id="360" r:id="rId16"/>
    <p:sldId id="371" r:id="rId17"/>
    <p:sldId id="361" r:id="rId18"/>
    <p:sldId id="362" r:id="rId19"/>
    <p:sldId id="372" r:id="rId20"/>
    <p:sldId id="373" r:id="rId21"/>
  </p:sldIdLst>
  <p:sldSz cx="9144000" cy="5143500" type="screen16x9"/>
  <p:notesSz cx="6858000" cy="9144000"/>
  <p:embeddedFontLst>
    <p:embeddedFont>
      <p:font typeface="Nunito Light" pitchFamily="2" charset="0"/>
      <p:regular r:id="rId23"/>
      <p:italic r:id="rId24"/>
    </p:embeddedFont>
    <p:embeddedFont>
      <p:font typeface="Poppins" panose="00000500000000000000" pitchFamily="2" charset="0"/>
      <p:regular r:id="rId25"/>
      <p:bold r:id="rId26"/>
      <p:italic r:id="rId27"/>
      <p:boldItalic r:id="rId28"/>
    </p:embeddedFont>
    <p:embeddedFont>
      <p:font typeface="Proxima Nova" panose="020B0604020202020204" charset="0"/>
      <p:regular r:id="rId29"/>
      <p:bold r:id="rId30"/>
      <p:italic r:id="rId31"/>
      <p:boldItalic r:id="rId32"/>
    </p:embeddedFont>
    <p:embeddedFont>
      <p:font typeface="VT323" panose="020B0604020202020204" charset="0"/>
      <p:regular r:id="rId33"/>
    </p:embeddedFont>
    <p:embeddedFont>
      <p:font typeface="Work Sans"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288B94-A960-4714-990F-DFA6F876A1AE}">
  <a:tblStyle styleId="{C5288B94-A960-4714-990F-DFA6F876A1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B79D63-99AC-4BA3-AE55-D0E32E9FA02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0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30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e2c64a9ea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e2c64a9ea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4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62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80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4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544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73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30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20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42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e2c64a9ea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e2c64a9ea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10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88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88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8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951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36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11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53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94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76" cy="5143500"/>
            <a:chOff x="0" y="0"/>
            <a:chExt cx="9144076" cy="5143500"/>
          </a:xfrm>
        </p:grpSpPr>
        <p:sp>
          <p:nvSpPr>
            <p:cNvPr id="10" name="Google Shape;10;p2"/>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txBox="1">
            <a:spLocks noGrp="1"/>
          </p:cNvSpPr>
          <p:nvPr>
            <p:ph type="subTitle" idx="1"/>
          </p:nvPr>
        </p:nvSpPr>
        <p:spPr>
          <a:xfrm>
            <a:off x="2307600" y="3926005"/>
            <a:ext cx="4528800" cy="667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Proxima Nova"/>
              <a:buNone/>
              <a:defRPr sz="1800"/>
            </a:lvl1pPr>
            <a:lvl2pPr lvl="1"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2pPr>
            <a:lvl3pPr lvl="2"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3pPr>
            <a:lvl4pPr lvl="3"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4pPr>
            <a:lvl5pPr lvl="4"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5pPr>
            <a:lvl6pPr lvl="5"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6pPr>
            <a:lvl7pPr lvl="6"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7pPr>
            <a:lvl8pPr lvl="7"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8pPr>
            <a:lvl9pPr lvl="8"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9pPr>
          </a:lstStyle>
          <a:p>
            <a:endParaRPr/>
          </a:p>
        </p:txBody>
      </p:sp>
      <p:sp>
        <p:nvSpPr>
          <p:cNvPr id="104" name="Google Shape;104;p2"/>
          <p:cNvSpPr/>
          <p:nvPr/>
        </p:nvSpPr>
        <p:spPr>
          <a:xfrm rot="10800000" flipH="1">
            <a:off x="76" y="6842328"/>
            <a:ext cx="719925" cy="9700"/>
          </a:xfrm>
          <a:custGeom>
            <a:avLst/>
            <a:gdLst/>
            <a:ahLst/>
            <a:cxnLst/>
            <a:rect l="l" t="t" r="r" b="b"/>
            <a:pathLst>
              <a:path w="7679" h="290" extrusionOk="0">
                <a:moveTo>
                  <a:pt x="1" y="0"/>
                </a:moveTo>
                <a:lnTo>
                  <a:pt x="1" y="290"/>
                </a:lnTo>
                <a:lnTo>
                  <a:pt x="7679" y="290"/>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a:spLocks noGrp="1"/>
          </p:cNvSpPr>
          <p:nvPr>
            <p:ph type="ctrTitle"/>
          </p:nvPr>
        </p:nvSpPr>
        <p:spPr>
          <a:xfrm>
            <a:off x="1396950" y="1046513"/>
            <a:ext cx="63501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Work Sans"/>
              <a:buNone/>
              <a:defRPr sz="6000">
                <a:latin typeface="Work Sans"/>
                <a:ea typeface="Work Sans"/>
                <a:cs typeface="Work Sans"/>
                <a:sym typeface="Work Sans"/>
              </a:defRPr>
            </a:lvl1pPr>
            <a:lvl2pPr lvl="1"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2pPr>
            <a:lvl3pPr lvl="2"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3pPr>
            <a:lvl4pPr lvl="3"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4pPr>
            <a:lvl5pPr lvl="4"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5pPr>
            <a:lvl6pPr lvl="5"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6pPr>
            <a:lvl7pPr lvl="6"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7pPr>
            <a:lvl8pPr lvl="7"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8pPr>
            <a:lvl9pPr lvl="8"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9pPr>
          </a:lstStyle>
          <a:p>
            <a:endParaRPr/>
          </a:p>
        </p:txBody>
      </p:sp>
      <p:sp>
        <p:nvSpPr>
          <p:cNvPr id="106" name="Google Shape;106;p2"/>
          <p:cNvSpPr/>
          <p:nvPr/>
        </p:nvSpPr>
        <p:spPr>
          <a:xfrm>
            <a:off x="-124857" y="30499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4851" y="2794788"/>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4960" y="3987025"/>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flipH="1">
            <a:off x="155699" y="2577142"/>
            <a:ext cx="74076" cy="305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714419" y="4576485"/>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4945" y="45592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0361" y="82442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19993" y="1466197"/>
            <a:ext cx="334983" cy="99153"/>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75133" y="3724493"/>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67521" y="4339638"/>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095292" y="4131925"/>
            <a:ext cx="74076" cy="7597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952261" y="247067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05409" y="34868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05409" y="212516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2"/>
          <p:cNvPicPr preferRelativeResize="0"/>
          <p:nvPr/>
        </p:nvPicPr>
        <p:blipFill rotWithShape="1">
          <a:blip r:embed="rId2">
            <a:alphaModFix/>
          </a:blip>
          <a:srcRect l="-758" t="19250" r="11496" b="21041"/>
          <a:stretch/>
        </p:blipFill>
        <p:spPr>
          <a:xfrm>
            <a:off x="1396950" y="-228301"/>
            <a:ext cx="8030850" cy="5371801"/>
          </a:xfrm>
          <a:prstGeom prst="rect">
            <a:avLst/>
          </a:prstGeom>
          <a:noFill/>
          <a:ln>
            <a:noFill/>
          </a:ln>
        </p:spPr>
      </p:pic>
      <p:sp>
        <p:nvSpPr>
          <p:cNvPr id="121" name="Google Shape;121;p2"/>
          <p:cNvSpPr/>
          <p:nvPr/>
        </p:nvSpPr>
        <p:spPr>
          <a:xfrm>
            <a:off x="8550143" y="213287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grpSp>
        <p:nvGrpSpPr>
          <p:cNvPr id="123" name="Google Shape;123;p3"/>
          <p:cNvGrpSpPr/>
          <p:nvPr/>
        </p:nvGrpSpPr>
        <p:grpSpPr>
          <a:xfrm>
            <a:off x="0" y="0"/>
            <a:ext cx="9144076" cy="5143500"/>
            <a:chOff x="0" y="0"/>
            <a:chExt cx="9144076" cy="5143500"/>
          </a:xfrm>
        </p:grpSpPr>
        <p:sp>
          <p:nvSpPr>
            <p:cNvPr id="124" name="Google Shape;124;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txBox="1">
            <a:spLocks noGrp="1"/>
          </p:cNvSpPr>
          <p:nvPr>
            <p:ph type="title"/>
          </p:nvPr>
        </p:nvSpPr>
        <p:spPr>
          <a:xfrm>
            <a:off x="3751988" y="1798400"/>
            <a:ext cx="3573600" cy="874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3"/>
          <p:cNvSpPr txBox="1">
            <a:spLocks noGrp="1"/>
          </p:cNvSpPr>
          <p:nvPr>
            <p:ph type="title" idx="2" hasCustomPrompt="1"/>
          </p:nvPr>
        </p:nvSpPr>
        <p:spPr>
          <a:xfrm>
            <a:off x="1818413" y="173172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0" name="Google Shape;220;p3"/>
          <p:cNvSpPr txBox="1">
            <a:spLocks noGrp="1"/>
          </p:cNvSpPr>
          <p:nvPr>
            <p:ph type="subTitle" idx="1"/>
          </p:nvPr>
        </p:nvSpPr>
        <p:spPr>
          <a:xfrm>
            <a:off x="3751988" y="2672575"/>
            <a:ext cx="35736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21" name="Google Shape;221;p3"/>
          <p:cNvPicPr preferRelativeResize="0"/>
          <p:nvPr/>
        </p:nvPicPr>
        <p:blipFill>
          <a:blip r:embed="rId2">
            <a:alphaModFix/>
          </a:blip>
          <a:stretch>
            <a:fillRect/>
          </a:stretch>
        </p:blipFill>
        <p:spPr>
          <a:xfrm>
            <a:off x="-273075" y="3092551"/>
            <a:ext cx="2607750" cy="2607750"/>
          </a:xfrm>
          <a:prstGeom prst="rect">
            <a:avLst/>
          </a:prstGeom>
          <a:noFill/>
          <a:ln>
            <a:noFill/>
          </a:ln>
        </p:spPr>
      </p:pic>
      <p:pic>
        <p:nvPicPr>
          <p:cNvPr id="222" name="Google Shape;222;p3"/>
          <p:cNvPicPr preferRelativeResize="0"/>
          <p:nvPr/>
        </p:nvPicPr>
        <p:blipFill rotWithShape="1">
          <a:blip r:embed="rId3">
            <a:alphaModFix amt="47000"/>
          </a:blip>
          <a:srcRect t="13887" b="13894"/>
          <a:stretch/>
        </p:blipFill>
        <p:spPr>
          <a:xfrm rot="899998">
            <a:off x="750275" y="1356670"/>
            <a:ext cx="3670476" cy="2650760"/>
          </a:xfrm>
          <a:prstGeom prst="rect">
            <a:avLst/>
          </a:prstGeom>
          <a:noFill/>
          <a:ln>
            <a:noFill/>
          </a:ln>
        </p:spPr>
      </p:pic>
      <p:sp>
        <p:nvSpPr>
          <p:cNvPr id="223" name="Google Shape;223;p3"/>
          <p:cNvSpPr/>
          <p:nvPr/>
        </p:nvSpPr>
        <p:spPr>
          <a:xfrm rot="10800000">
            <a:off x="-332101" y="25576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a:off x="-205056"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a:off x="7295694" y="41878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3"/>
          <p:cNvPicPr preferRelativeResize="0"/>
          <p:nvPr/>
        </p:nvPicPr>
        <p:blipFill>
          <a:blip r:embed="rId4">
            <a:alphaModFix/>
          </a:blip>
          <a:stretch>
            <a:fillRect/>
          </a:stretch>
        </p:blipFill>
        <p:spPr>
          <a:xfrm>
            <a:off x="3545056" y="-1543338"/>
            <a:ext cx="4535627" cy="4535627"/>
          </a:xfrm>
          <a:prstGeom prst="rect">
            <a:avLst/>
          </a:prstGeom>
          <a:noFill/>
          <a:ln>
            <a:noFill/>
          </a:ln>
        </p:spPr>
      </p:pic>
      <p:sp>
        <p:nvSpPr>
          <p:cNvPr id="227" name="Google Shape;227;p3"/>
          <p:cNvSpPr/>
          <p:nvPr/>
        </p:nvSpPr>
        <p:spPr>
          <a:xfrm>
            <a:off x="8230705"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45056" y="17100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a:off x="8452202" y="3773895"/>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a:off x="8116136" y="4100007"/>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a:off x="8116114" y="43391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10800000">
            <a:off x="927003"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10800000" flipH="1">
            <a:off x="1896476" y="35311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8"/>
        <p:cNvGrpSpPr/>
        <p:nvPr/>
      </p:nvGrpSpPr>
      <p:grpSpPr>
        <a:xfrm>
          <a:off x="0" y="0"/>
          <a:ext cx="0" cy="0"/>
          <a:chOff x="0" y="0"/>
          <a:chExt cx="0" cy="0"/>
        </a:xfrm>
      </p:grpSpPr>
      <p:grpSp>
        <p:nvGrpSpPr>
          <p:cNvPr id="559" name="Google Shape;559;p7"/>
          <p:cNvGrpSpPr/>
          <p:nvPr/>
        </p:nvGrpSpPr>
        <p:grpSpPr>
          <a:xfrm>
            <a:off x="0" y="0"/>
            <a:ext cx="9144076" cy="5143500"/>
            <a:chOff x="0" y="0"/>
            <a:chExt cx="9144076" cy="5143500"/>
          </a:xfrm>
        </p:grpSpPr>
        <p:sp>
          <p:nvSpPr>
            <p:cNvPr id="560" name="Google Shape;560;p7"/>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7"/>
          <p:cNvSpPr txBox="1">
            <a:spLocks noGrp="1"/>
          </p:cNvSpPr>
          <p:nvPr>
            <p:ph type="title"/>
          </p:nvPr>
        </p:nvSpPr>
        <p:spPr>
          <a:xfrm>
            <a:off x="720000" y="1151300"/>
            <a:ext cx="3784800" cy="111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4" name="Google Shape;654;p7"/>
          <p:cNvSpPr txBox="1">
            <a:spLocks noGrp="1"/>
          </p:cNvSpPr>
          <p:nvPr>
            <p:ph type="subTitle" idx="1"/>
          </p:nvPr>
        </p:nvSpPr>
        <p:spPr>
          <a:xfrm>
            <a:off x="720000" y="2201800"/>
            <a:ext cx="3852000" cy="204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a:latin typeface="Work Sans"/>
                <a:ea typeface="Work Sans"/>
                <a:cs typeface="Work Sans"/>
                <a:sym typeface="Work Sans"/>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55" name="Google Shape;655;p7"/>
          <p:cNvSpPr/>
          <p:nvPr/>
        </p:nvSpPr>
        <p:spPr>
          <a:xfrm rot="10800000">
            <a:off x="5362076" y="4830125"/>
            <a:ext cx="362699" cy="49825"/>
          </a:xfrm>
          <a:custGeom>
            <a:avLst/>
            <a:gdLst/>
            <a:ahLst/>
            <a:cxnLst/>
            <a:rect l="l" t="t" r="r" b="b"/>
            <a:pathLst>
              <a:path w="3399" h="295" extrusionOk="0">
                <a:moveTo>
                  <a:pt x="0" y="1"/>
                </a:moveTo>
                <a:lnTo>
                  <a:pt x="0" y="295"/>
                </a:lnTo>
                <a:lnTo>
                  <a:pt x="3398" y="295"/>
                </a:lnTo>
                <a:lnTo>
                  <a:pt x="33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rot="10800000">
            <a:off x="8296834" y="4375746"/>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rot="10800000">
            <a:off x="8575855" y="194869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rot="10800000">
            <a:off x="-291159" y="978807"/>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7"/>
          <p:cNvPicPr preferRelativeResize="0"/>
          <p:nvPr/>
        </p:nvPicPr>
        <p:blipFill>
          <a:blip r:embed="rId2">
            <a:alphaModFix/>
          </a:blip>
          <a:stretch>
            <a:fillRect/>
          </a:stretch>
        </p:blipFill>
        <p:spPr>
          <a:xfrm rot="10671022">
            <a:off x="7077166" y="-672442"/>
            <a:ext cx="2693656" cy="2599778"/>
          </a:xfrm>
          <a:prstGeom prst="rect">
            <a:avLst/>
          </a:prstGeom>
          <a:noFill/>
          <a:ln>
            <a:noFill/>
          </a:ln>
        </p:spPr>
      </p:pic>
      <p:pic>
        <p:nvPicPr>
          <p:cNvPr id="660" name="Google Shape;660;p7"/>
          <p:cNvPicPr preferRelativeResize="0"/>
          <p:nvPr/>
        </p:nvPicPr>
        <p:blipFill>
          <a:blip r:embed="rId3">
            <a:alphaModFix/>
          </a:blip>
          <a:stretch>
            <a:fillRect/>
          </a:stretch>
        </p:blipFill>
        <p:spPr>
          <a:xfrm rot="-7842514">
            <a:off x="-137470" y="3124084"/>
            <a:ext cx="3257549" cy="3257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
    <p:spTree>
      <p:nvGrpSpPr>
        <p:cNvPr id="1" name="Shape 1406"/>
        <p:cNvGrpSpPr/>
        <p:nvPr/>
      </p:nvGrpSpPr>
      <p:grpSpPr>
        <a:xfrm>
          <a:off x="0" y="0"/>
          <a:ext cx="0" cy="0"/>
          <a:chOff x="0" y="0"/>
          <a:chExt cx="0" cy="0"/>
        </a:xfrm>
      </p:grpSpPr>
      <p:grpSp>
        <p:nvGrpSpPr>
          <p:cNvPr id="1407" name="Google Shape;1407;p16"/>
          <p:cNvGrpSpPr/>
          <p:nvPr/>
        </p:nvGrpSpPr>
        <p:grpSpPr>
          <a:xfrm>
            <a:off x="0" y="0"/>
            <a:ext cx="9144076" cy="5143500"/>
            <a:chOff x="0" y="0"/>
            <a:chExt cx="9144076" cy="5143500"/>
          </a:xfrm>
        </p:grpSpPr>
        <p:sp>
          <p:nvSpPr>
            <p:cNvPr id="1408" name="Google Shape;1408;p16"/>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16"/>
          <p:cNvSpPr txBox="1">
            <a:spLocks noGrp="1"/>
          </p:cNvSpPr>
          <p:nvPr>
            <p:ph type="title"/>
          </p:nvPr>
        </p:nvSpPr>
        <p:spPr>
          <a:xfrm flipH="1">
            <a:off x="1183463" y="1700475"/>
            <a:ext cx="4780800" cy="87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2" name="Google Shape;1502;p16"/>
          <p:cNvSpPr txBox="1">
            <a:spLocks noGrp="1"/>
          </p:cNvSpPr>
          <p:nvPr>
            <p:ph type="title" idx="2" hasCustomPrompt="1"/>
          </p:nvPr>
        </p:nvSpPr>
        <p:spPr>
          <a:xfrm flipH="1">
            <a:off x="6283538" y="170047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03" name="Google Shape;1503;p16"/>
          <p:cNvSpPr txBox="1">
            <a:spLocks noGrp="1"/>
          </p:cNvSpPr>
          <p:nvPr>
            <p:ph type="subTitle" idx="1"/>
          </p:nvPr>
        </p:nvSpPr>
        <p:spPr>
          <a:xfrm flipH="1">
            <a:off x="2110538" y="2672575"/>
            <a:ext cx="38538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04" name="Google Shape;1504;p16"/>
          <p:cNvPicPr preferRelativeResize="0"/>
          <p:nvPr/>
        </p:nvPicPr>
        <p:blipFill>
          <a:blip r:embed="rId2">
            <a:alphaModFix/>
          </a:blip>
          <a:stretch>
            <a:fillRect/>
          </a:stretch>
        </p:blipFill>
        <p:spPr>
          <a:xfrm rot="-1658690">
            <a:off x="-696715" y="-476814"/>
            <a:ext cx="2833431" cy="2833431"/>
          </a:xfrm>
          <a:prstGeom prst="rect">
            <a:avLst/>
          </a:prstGeom>
          <a:noFill/>
          <a:ln>
            <a:noFill/>
          </a:ln>
        </p:spPr>
      </p:pic>
      <p:pic>
        <p:nvPicPr>
          <p:cNvPr id="1505" name="Google Shape;1505;p16"/>
          <p:cNvPicPr preferRelativeResize="0"/>
          <p:nvPr/>
        </p:nvPicPr>
        <p:blipFill rotWithShape="1">
          <a:blip r:embed="rId3">
            <a:alphaModFix amt="47000"/>
          </a:blip>
          <a:srcRect t="13887" b="13894"/>
          <a:stretch/>
        </p:blipFill>
        <p:spPr>
          <a:xfrm rot="-899998" flipH="1">
            <a:off x="4877597" y="1104920"/>
            <a:ext cx="3670476" cy="2650760"/>
          </a:xfrm>
          <a:prstGeom prst="rect">
            <a:avLst/>
          </a:prstGeom>
          <a:noFill/>
          <a:ln>
            <a:noFill/>
          </a:ln>
        </p:spPr>
      </p:pic>
      <p:pic>
        <p:nvPicPr>
          <p:cNvPr id="1506" name="Google Shape;1506;p16"/>
          <p:cNvPicPr preferRelativeResize="0"/>
          <p:nvPr/>
        </p:nvPicPr>
        <p:blipFill>
          <a:blip r:embed="rId4">
            <a:alphaModFix/>
          </a:blip>
          <a:stretch>
            <a:fillRect/>
          </a:stretch>
        </p:blipFill>
        <p:spPr>
          <a:xfrm flipH="1">
            <a:off x="6649348" y="3092551"/>
            <a:ext cx="2607750" cy="2607750"/>
          </a:xfrm>
          <a:prstGeom prst="rect">
            <a:avLst/>
          </a:prstGeom>
          <a:noFill/>
          <a:ln>
            <a:noFill/>
          </a:ln>
        </p:spPr>
      </p:pic>
      <p:sp>
        <p:nvSpPr>
          <p:cNvPr id="1507" name="Google Shape;1507;p16"/>
          <p:cNvSpPr/>
          <p:nvPr/>
        </p:nvSpPr>
        <p:spPr>
          <a:xfrm rot="10800000" flipH="1">
            <a:off x="-1035207" y="13765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rot="10800000" flipH="1">
            <a:off x="8723790"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rot="10800000" flipH="1">
            <a:off x="1555140" y="4470439"/>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flipH="1">
            <a:off x="288028"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rot="10800000" flipH="1">
            <a:off x="-1" y="405650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rot="10800000" flipH="1">
            <a:off x="5" y="4382619"/>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rot="10800000" flipH="1">
            <a:off x="1085415" y="462174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rot="10800000" flipH="1">
            <a:off x="7849428"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rot="10800000" flipH="1">
            <a:off x="6385854" y="34444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0"/>
        <p:cNvGrpSpPr/>
        <p:nvPr/>
      </p:nvGrpSpPr>
      <p:grpSpPr>
        <a:xfrm>
          <a:off x="0" y="0"/>
          <a:ext cx="0" cy="0"/>
          <a:chOff x="0" y="0"/>
          <a:chExt cx="0" cy="0"/>
        </a:xfrm>
      </p:grpSpPr>
      <p:grpSp>
        <p:nvGrpSpPr>
          <p:cNvPr id="2811" name="Google Shape;2811;p29"/>
          <p:cNvGrpSpPr/>
          <p:nvPr/>
        </p:nvGrpSpPr>
        <p:grpSpPr>
          <a:xfrm>
            <a:off x="0" y="0"/>
            <a:ext cx="9144076" cy="5143500"/>
            <a:chOff x="0" y="0"/>
            <a:chExt cx="9144076" cy="5143500"/>
          </a:xfrm>
        </p:grpSpPr>
        <p:sp>
          <p:nvSpPr>
            <p:cNvPr id="2812" name="Google Shape;2812;p29"/>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9"/>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9"/>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9"/>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9"/>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9"/>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9"/>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9"/>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9"/>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9"/>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9"/>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9"/>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9"/>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9"/>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9"/>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9"/>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9"/>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9"/>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9"/>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9"/>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9"/>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9"/>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9"/>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9"/>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9"/>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9"/>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9"/>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9"/>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9"/>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9"/>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9"/>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9"/>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9"/>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9"/>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9"/>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9"/>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9"/>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9"/>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9"/>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9"/>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9"/>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9"/>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9"/>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9"/>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9"/>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9"/>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9"/>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9"/>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9"/>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9"/>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9"/>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9"/>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9"/>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9"/>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9"/>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9"/>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9"/>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9"/>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9"/>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9"/>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9"/>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9"/>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9"/>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9"/>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9"/>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9"/>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9"/>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9"/>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9"/>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9"/>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9"/>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9"/>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9"/>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9"/>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9"/>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9"/>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9"/>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9"/>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9"/>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9"/>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9"/>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9"/>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9"/>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9"/>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9"/>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9"/>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9"/>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9"/>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9"/>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9"/>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9"/>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9"/>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9"/>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5" name="Google Shape;2905;p29"/>
          <p:cNvPicPr preferRelativeResize="0"/>
          <p:nvPr/>
        </p:nvPicPr>
        <p:blipFill>
          <a:blip r:embed="rId2">
            <a:alphaModFix/>
          </a:blip>
          <a:stretch>
            <a:fillRect/>
          </a:stretch>
        </p:blipFill>
        <p:spPr>
          <a:xfrm rot="-5399997">
            <a:off x="-568906" y="-875060"/>
            <a:ext cx="6893640" cy="68936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2906"/>
        <p:cNvGrpSpPr/>
        <p:nvPr/>
      </p:nvGrpSpPr>
      <p:grpSpPr>
        <a:xfrm>
          <a:off x="0" y="0"/>
          <a:ext cx="0" cy="0"/>
          <a:chOff x="0" y="0"/>
          <a:chExt cx="0" cy="0"/>
        </a:xfrm>
      </p:grpSpPr>
      <p:pic>
        <p:nvPicPr>
          <p:cNvPr id="2907" name="Google Shape;2907;p30"/>
          <p:cNvPicPr preferRelativeResize="0"/>
          <p:nvPr/>
        </p:nvPicPr>
        <p:blipFill>
          <a:blip r:embed="rId2">
            <a:alphaModFix/>
          </a:blip>
          <a:stretch>
            <a:fillRect/>
          </a:stretch>
        </p:blipFill>
        <p:spPr>
          <a:xfrm rot="-2024172">
            <a:off x="-613414" y="2777002"/>
            <a:ext cx="2515789" cy="2515789"/>
          </a:xfrm>
          <a:prstGeom prst="rect">
            <a:avLst/>
          </a:prstGeom>
          <a:noFill/>
          <a:ln>
            <a:noFill/>
          </a:ln>
        </p:spPr>
      </p:pic>
      <p:pic>
        <p:nvPicPr>
          <p:cNvPr id="2908" name="Google Shape;2908;p30"/>
          <p:cNvPicPr preferRelativeResize="0"/>
          <p:nvPr/>
        </p:nvPicPr>
        <p:blipFill>
          <a:blip r:embed="rId3">
            <a:alphaModFix/>
          </a:blip>
          <a:stretch>
            <a:fillRect/>
          </a:stretch>
        </p:blipFill>
        <p:spPr>
          <a:xfrm rot="10126017">
            <a:off x="7200182" y="-1063144"/>
            <a:ext cx="2471375" cy="2471375"/>
          </a:xfrm>
          <a:prstGeom prst="rect">
            <a:avLst/>
          </a:prstGeom>
          <a:noFill/>
          <a:ln>
            <a:noFill/>
          </a:ln>
        </p:spPr>
      </p:pic>
      <p:pic>
        <p:nvPicPr>
          <p:cNvPr id="2909" name="Google Shape;2909;p30"/>
          <p:cNvPicPr preferRelativeResize="0"/>
          <p:nvPr/>
        </p:nvPicPr>
        <p:blipFill>
          <a:blip r:embed="rId4">
            <a:alphaModFix/>
          </a:blip>
          <a:stretch>
            <a:fillRect/>
          </a:stretch>
        </p:blipFill>
        <p:spPr>
          <a:xfrm rot="-8700648">
            <a:off x="6958071" y="2786568"/>
            <a:ext cx="2613925" cy="2613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Work Sans"/>
              <a:buNone/>
              <a:defRPr sz="3000" b="1">
                <a:solidFill>
                  <a:schemeClr val="lt1"/>
                </a:solidFill>
                <a:latin typeface="Work Sans"/>
                <a:ea typeface="Work Sans"/>
                <a:cs typeface="Work Sans"/>
                <a:sym typeface="Work Sans"/>
              </a:defRPr>
            </a:lvl1pPr>
            <a:lvl2pPr lvl="1"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2" r:id="rId5"/>
    <p:sldLayoutId id="2147483675" r:id="rId6"/>
    <p:sldLayoutId id="214748367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33"/>
          <p:cNvSpPr txBox="1">
            <a:spLocks noGrp="1"/>
          </p:cNvSpPr>
          <p:nvPr>
            <p:ph type="ctrTitle"/>
          </p:nvPr>
        </p:nvSpPr>
        <p:spPr>
          <a:xfrm>
            <a:off x="974035" y="1474110"/>
            <a:ext cx="738924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BASE DE DATOS II</a:t>
            </a:r>
            <a:endParaRPr b="0" dirty="0"/>
          </a:p>
        </p:txBody>
      </p:sp>
      <p:sp>
        <p:nvSpPr>
          <p:cNvPr id="2920" name="Google Shape;2920;p33"/>
          <p:cNvSpPr txBox="1"/>
          <p:nvPr/>
        </p:nvSpPr>
        <p:spPr>
          <a:xfrm>
            <a:off x="5172962" y="4391823"/>
            <a:ext cx="3190313" cy="528771"/>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800" u="sng" dirty="0">
                <a:solidFill>
                  <a:schemeClr val="accent2"/>
                </a:solidFill>
                <a:latin typeface="VT323"/>
                <a:ea typeface="VT323"/>
                <a:cs typeface="VT323"/>
                <a:sym typeface="VT323"/>
              </a:rPr>
              <a:t>FREDDY MACHACA MAMANI</a:t>
            </a:r>
            <a:endParaRPr sz="800" dirty="0">
              <a:solidFill>
                <a:schemeClr val="accent2"/>
              </a:solidFill>
              <a:latin typeface="VT323"/>
              <a:ea typeface="VT323"/>
              <a:cs typeface="VT323"/>
              <a:sym typeface="VT32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74495" y="208160"/>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TRIGGER</a:t>
            </a:r>
            <a:br>
              <a:rPr lang="es-MX" dirty="0"/>
            </a:br>
            <a:r>
              <a:rPr lang="es-MX" dirty="0"/>
              <a:t>EVENTOS</a:t>
            </a:r>
            <a:endParaRPr dirty="0"/>
          </a:p>
        </p:txBody>
      </p:sp>
      <p:sp>
        <p:nvSpPr>
          <p:cNvPr id="2970" name="Google Shape;2970;p37"/>
          <p:cNvSpPr txBox="1">
            <a:spLocks noGrp="1"/>
          </p:cNvSpPr>
          <p:nvPr>
            <p:ph type="subTitle" idx="1"/>
          </p:nvPr>
        </p:nvSpPr>
        <p:spPr>
          <a:xfrm>
            <a:off x="119601" y="1319360"/>
            <a:ext cx="4644046" cy="3615980"/>
          </a:xfrm>
          <a:prstGeom prst="rect">
            <a:avLst/>
          </a:prstGeom>
        </p:spPr>
        <p:txBody>
          <a:bodyPr spcFirstLastPara="1" wrap="square" lIns="0" tIns="91425" rIns="0" bIns="91425" anchor="ctr" anchorCtr="0">
            <a:noAutofit/>
          </a:bodyPr>
          <a:lstStyle/>
          <a:p>
            <a:pPr marL="139700" indent="0" algn="just">
              <a:buNone/>
            </a:pPr>
            <a:r>
              <a:rPr lang="es-ES" dirty="0">
                <a:solidFill>
                  <a:schemeClr val="bg1"/>
                </a:solidFill>
                <a:latin typeface="Poppins"/>
              </a:rPr>
              <a:t>Un trigger es una instrucción SQL que se ejecuta automáticamente cuando se producen ciertos eventos dentro de una base de datos. </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Estos eventos pueden ser actualizaciones, inserciones o eliminaciones de datos. </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Los triggers se utilizan para asegurar la consistencia de los datos y para asegurar que se cumplan todas las reglas relacionadas con la base de datos. </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Por ejemplo, un trigger podría ser usado para verificar que una columna de una tabla siempre contenga un valor válido antes de permitir que se realice una actualización.</a:t>
            </a:r>
            <a:endParaRPr lang="es-MX"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14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40"/>
          <p:cNvSpPr txBox="1">
            <a:spLocks noGrp="1"/>
          </p:cNvSpPr>
          <p:nvPr>
            <p:ph type="title"/>
          </p:nvPr>
        </p:nvSpPr>
        <p:spPr>
          <a:xfrm>
            <a:off x="3091855" y="2235337"/>
            <a:ext cx="5407459"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MX" dirty="0"/>
              <a:t>PARTE PRACTICA</a:t>
            </a:r>
            <a:endParaRPr dirty="0"/>
          </a:p>
        </p:txBody>
      </p:sp>
      <p:sp>
        <p:nvSpPr>
          <p:cNvPr id="3022" name="Google Shape;3022;p40"/>
          <p:cNvSpPr txBox="1">
            <a:spLocks noGrp="1"/>
          </p:cNvSpPr>
          <p:nvPr>
            <p:ph type="title" idx="2"/>
          </p:nvPr>
        </p:nvSpPr>
        <p:spPr>
          <a:xfrm>
            <a:off x="1068461" y="1531687"/>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327964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91FCC413-1D6E-4B8E-AB31-FF454E7C0702}"/>
              </a:ext>
            </a:extLst>
          </p:cNvPr>
          <p:cNvSpPr txBox="1">
            <a:spLocks noGrp="1"/>
          </p:cNvSpPr>
          <p:nvPr>
            <p:ph type="title"/>
          </p:nvPr>
        </p:nvSpPr>
        <p:spPr>
          <a:xfrm flipH="1">
            <a:off x="645459" y="2283928"/>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000" dirty="0"/>
              <a:t>MODELO E-R</a:t>
            </a:r>
            <a:endParaRPr sz="4000" dirty="0"/>
          </a:p>
        </p:txBody>
      </p:sp>
      <p:sp>
        <p:nvSpPr>
          <p:cNvPr id="8" name="Google Shape;3022;p40">
            <a:extLst>
              <a:ext uri="{FF2B5EF4-FFF2-40B4-BE49-F238E27FC236}">
                <a16:creationId xmlns:a16="http://schemas.microsoft.com/office/drawing/2014/main" id="{70AF5426-60E6-DDCC-163A-C1B92F309B08}"/>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096E26D5-5BD0-B0E0-6BB4-F66C37EE0146}"/>
              </a:ext>
            </a:extLst>
          </p:cNvPr>
          <p:cNvPicPr>
            <a:picLocks noChangeAspect="1"/>
          </p:cNvPicPr>
          <p:nvPr/>
        </p:nvPicPr>
        <p:blipFill>
          <a:blip r:embed="rId3"/>
          <a:stretch>
            <a:fillRect/>
          </a:stretch>
        </p:blipFill>
        <p:spPr>
          <a:xfrm>
            <a:off x="5691809" y="0"/>
            <a:ext cx="3452191" cy="5143500"/>
          </a:xfrm>
          <a:prstGeom prst="rect">
            <a:avLst/>
          </a:prstGeom>
        </p:spPr>
      </p:pic>
    </p:spTree>
    <p:extLst>
      <p:ext uri="{BB962C8B-B14F-4D97-AF65-F5344CB8AC3E}">
        <p14:creationId xmlns:p14="http://schemas.microsoft.com/office/powerpoint/2010/main" val="351647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1;p36">
            <a:extLst>
              <a:ext uri="{FF2B5EF4-FFF2-40B4-BE49-F238E27FC236}">
                <a16:creationId xmlns:a16="http://schemas.microsoft.com/office/drawing/2014/main" id="{91FCC413-1D6E-4B8E-AB31-FF454E7C0702}"/>
              </a:ext>
            </a:extLst>
          </p:cNvPr>
          <p:cNvSpPr txBox="1">
            <a:spLocks noGrp="1"/>
          </p:cNvSpPr>
          <p:nvPr>
            <p:ph type="title"/>
          </p:nvPr>
        </p:nvSpPr>
        <p:spPr>
          <a:xfrm flipH="1">
            <a:off x="0" y="2289291"/>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CODIGO SQL</a:t>
            </a:r>
            <a:endParaRPr sz="4300" dirty="0"/>
          </a:p>
        </p:txBody>
      </p:sp>
      <p:sp>
        <p:nvSpPr>
          <p:cNvPr id="5" name="Google Shape;3022;p40">
            <a:extLst>
              <a:ext uri="{FF2B5EF4-FFF2-40B4-BE49-F238E27FC236}">
                <a16:creationId xmlns:a16="http://schemas.microsoft.com/office/drawing/2014/main" id="{F9B0EA61-A9BD-06A5-1609-4E95B0F3C6FB}"/>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BF59586F-E0F3-6983-D1E5-6FECAF484D75}"/>
              </a:ext>
            </a:extLst>
          </p:cNvPr>
          <p:cNvPicPr>
            <a:picLocks noChangeAspect="1"/>
          </p:cNvPicPr>
          <p:nvPr/>
        </p:nvPicPr>
        <p:blipFill>
          <a:blip r:embed="rId3"/>
          <a:stretch>
            <a:fillRect/>
          </a:stretch>
        </p:blipFill>
        <p:spPr>
          <a:xfrm>
            <a:off x="4182840" y="0"/>
            <a:ext cx="4961160" cy="5143500"/>
          </a:xfrm>
          <a:prstGeom prst="rect">
            <a:avLst/>
          </a:prstGeom>
        </p:spPr>
      </p:pic>
    </p:spTree>
    <p:extLst>
      <p:ext uri="{BB962C8B-B14F-4D97-AF65-F5344CB8AC3E}">
        <p14:creationId xmlns:p14="http://schemas.microsoft.com/office/powerpoint/2010/main" val="242597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36"/>
          <p:cNvSpPr txBox="1">
            <a:spLocks noGrp="1"/>
          </p:cNvSpPr>
          <p:nvPr>
            <p:ph type="title"/>
          </p:nvPr>
        </p:nvSpPr>
        <p:spPr>
          <a:xfrm flipH="1">
            <a:off x="-731604" y="2271960"/>
            <a:ext cx="3926541"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s-MX" sz="4300" dirty="0"/>
              <a:t>REGISTROS</a:t>
            </a:r>
            <a:endParaRPr sz="4300" dirty="0"/>
          </a:p>
        </p:txBody>
      </p:sp>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70" y="204861"/>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C905A264-F985-AD46-D9A8-F00DDCAFBCD0}"/>
              </a:ext>
            </a:extLst>
          </p:cNvPr>
          <p:cNvPicPr>
            <a:picLocks noChangeAspect="1"/>
          </p:cNvPicPr>
          <p:nvPr/>
        </p:nvPicPr>
        <p:blipFill>
          <a:blip r:embed="rId3"/>
          <a:stretch>
            <a:fillRect/>
          </a:stretch>
        </p:blipFill>
        <p:spPr>
          <a:xfrm>
            <a:off x="3273288" y="0"/>
            <a:ext cx="5870712" cy="5143499"/>
          </a:xfrm>
          <a:prstGeom prst="rect">
            <a:avLst/>
          </a:prstGeom>
        </p:spPr>
      </p:pic>
    </p:spTree>
    <p:extLst>
      <p:ext uri="{BB962C8B-B14F-4D97-AF65-F5344CB8AC3E}">
        <p14:creationId xmlns:p14="http://schemas.microsoft.com/office/powerpoint/2010/main" val="150324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6B63C2E0-8DA4-E6F4-63DD-BBA95FEC41BA}"/>
              </a:ext>
            </a:extLst>
          </p:cNvPr>
          <p:cNvPicPr>
            <a:picLocks noChangeAspect="1"/>
          </p:cNvPicPr>
          <p:nvPr/>
        </p:nvPicPr>
        <p:blipFill>
          <a:blip r:embed="rId3"/>
          <a:stretch>
            <a:fillRect/>
          </a:stretch>
        </p:blipFill>
        <p:spPr>
          <a:xfrm>
            <a:off x="122996" y="1815070"/>
            <a:ext cx="2573577" cy="1305817"/>
          </a:xfrm>
          <a:prstGeom prst="rect">
            <a:avLst/>
          </a:prstGeom>
        </p:spPr>
      </p:pic>
      <p:pic>
        <p:nvPicPr>
          <p:cNvPr id="6" name="Imagen 5">
            <a:extLst>
              <a:ext uri="{FF2B5EF4-FFF2-40B4-BE49-F238E27FC236}">
                <a16:creationId xmlns:a16="http://schemas.microsoft.com/office/drawing/2014/main" id="{5F8F8986-BDD2-F237-1E6B-ED8F394D4D6E}"/>
              </a:ext>
            </a:extLst>
          </p:cNvPr>
          <p:cNvPicPr>
            <a:picLocks noChangeAspect="1"/>
          </p:cNvPicPr>
          <p:nvPr/>
        </p:nvPicPr>
        <p:blipFill>
          <a:blip r:embed="rId4"/>
          <a:stretch>
            <a:fillRect/>
          </a:stretch>
        </p:blipFill>
        <p:spPr>
          <a:xfrm>
            <a:off x="2906202" y="56911"/>
            <a:ext cx="2649087" cy="3766342"/>
          </a:xfrm>
          <a:prstGeom prst="rect">
            <a:avLst/>
          </a:prstGeom>
        </p:spPr>
      </p:pic>
      <p:pic>
        <p:nvPicPr>
          <p:cNvPr id="9" name="Imagen 8">
            <a:extLst>
              <a:ext uri="{FF2B5EF4-FFF2-40B4-BE49-F238E27FC236}">
                <a16:creationId xmlns:a16="http://schemas.microsoft.com/office/drawing/2014/main" id="{78A8AD79-9F6F-3E0B-AAE3-386FC876D006}"/>
              </a:ext>
            </a:extLst>
          </p:cNvPr>
          <p:cNvPicPr>
            <a:picLocks noChangeAspect="1"/>
          </p:cNvPicPr>
          <p:nvPr/>
        </p:nvPicPr>
        <p:blipFill>
          <a:blip r:embed="rId5"/>
          <a:stretch>
            <a:fillRect/>
          </a:stretch>
        </p:blipFill>
        <p:spPr>
          <a:xfrm>
            <a:off x="5657725" y="926823"/>
            <a:ext cx="3270514" cy="2326585"/>
          </a:xfrm>
          <a:prstGeom prst="rect">
            <a:avLst/>
          </a:prstGeom>
        </p:spPr>
      </p:pic>
      <p:pic>
        <p:nvPicPr>
          <p:cNvPr id="11" name="Imagen 10">
            <a:extLst>
              <a:ext uri="{FF2B5EF4-FFF2-40B4-BE49-F238E27FC236}">
                <a16:creationId xmlns:a16="http://schemas.microsoft.com/office/drawing/2014/main" id="{1C5D0E62-A4EE-B47A-38A9-EF35990DF3CF}"/>
              </a:ext>
            </a:extLst>
          </p:cNvPr>
          <p:cNvPicPr>
            <a:picLocks noChangeAspect="1"/>
          </p:cNvPicPr>
          <p:nvPr/>
        </p:nvPicPr>
        <p:blipFill>
          <a:blip r:embed="rId6"/>
          <a:stretch>
            <a:fillRect/>
          </a:stretch>
        </p:blipFill>
        <p:spPr>
          <a:xfrm>
            <a:off x="5019227" y="3927669"/>
            <a:ext cx="4006939" cy="1093299"/>
          </a:xfrm>
          <a:prstGeom prst="rect">
            <a:avLst/>
          </a:prstGeom>
        </p:spPr>
      </p:pic>
      <p:pic>
        <p:nvPicPr>
          <p:cNvPr id="13" name="Imagen 12">
            <a:extLst>
              <a:ext uri="{FF2B5EF4-FFF2-40B4-BE49-F238E27FC236}">
                <a16:creationId xmlns:a16="http://schemas.microsoft.com/office/drawing/2014/main" id="{E5857890-246C-B552-AF99-DE6B8ADE7B83}"/>
              </a:ext>
            </a:extLst>
          </p:cNvPr>
          <p:cNvPicPr>
            <a:picLocks noChangeAspect="1"/>
          </p:cNvPicPr>
          <p:nvPr/>
        </p:nvPicPr>
        <p:blipFill>
          <a:blip r:embed="rId7"/>
          <a:stretch>
            <a:fillRect/>
          </a:stretch>
        </p:blipFill>
        <p:spPr>
          <a:xfrm>
            <a:off x="2222600" y="3927669"/>
            <a:ext cx="2605855" cy="1092778"/>
          </a:xfrm>
          <a:prstGeom prst="rect">
            <a:avLst/>
          </a:prstGeom>
        </p:spPr>
      </p:pic>
    </p:spTree>
    <p:extLst>
      <p:ext uri="{BB962C8B-B14F-4D97-AF65-F5344CB8AC3E}">
        <p14:creationId xmlns:p14="http://schemas.microsoft.com/office/powerpoint/2010/main" val="53482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019F357B-9CA1-A2E9-62E0-669C1694E719}"/>
              </a:ext>
            </a:extLst>
          </p:cNvPr>
          <p:cNvPicPr>
            <a:picLocks noChangeAspect="1"/>
          </p:cNvPicPr>
          <p:nvPr/>
        </p:nvPicPr>
        <p:blipFill>
          <a:blip r:embed="rId3"/>
          <a:stretch>
            <a:fillRect/>
          </a:stretch>
        </p:blipFill>
        <p:spPr>
          <a:xfrm>
            <a:off x="2749113" y="139546"/>
            <a:ext cx="3645772" cy="1532281"/>
          </a:xfrm>
          <a:prstGeom prst="rect">
            <a:avLst/>
          </a:prstGeom>
        </p:spPr>
      </p:pic>
      <p:pic>
        <p:nvPicPr>
          <p:cNvPr id="7" name="Imagen 6">
            <a:extLst>
              <a:ext uri="{FF2B5EF4-FFF2-40B4-BE49-F238E27FC236}">
                <a16:creationId xmlns:a16="http://schemas.microsoft.com/office/drawing/2014/main" id="{ACB15F00-CA4C-F76E-E771-5BAACF8FCB00}"/>
              </a:ext>
            </a:extLst>
          </p:cNvPr>
          <p:cNvPicPr>
            <a:picLocks noChangeAspect="1"/>
          </p:cNvPicPr>
          <p:nvPr/>
        </p:nvPicPr>
        <p:blipFill>
          <a:blip r:embed="rId4"/>
          <a:stretch>
            <a:fillRect/>
          </a:stretch>
        </p:blipFill>
        <p:spPr>
          <a:xfrm>
            <a:off x="960743" y="1757773"/>
            <a:ext cx="7222513" cy="3217532"/>
          </a:xfrm>
          <a:prstGeom prst="rect">
            <a:avLst/>
          </a:prstGeom>
        </p:spPr>
      </p:pic>
    </p:spTree>
    <p:extLst>
      <p:ext uri="{BB962C8B-B14F-4D97-AF65-F5344CB8AC3E}">
        <p14:creationId xmlns:p14="http://schemas.microsoft.com/office/powerpoint/2010/main" val="55928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D18606C4-A274-61AB-901A-79FF70F4CFC8}"/>
              </a:ext>
            </a:extLst>
          </p:cNvPr>
          <p:cNvPicPr>
            <a:picLocks noChangeAspect="1"/>
          </p:cNvPicPr>
          <p:nvPr/>
        </p:nvPicPr>
        <p:blipFill>
          <a:blip r:embed="rId3"/>
          <a:stretch>
            <a:fillRect/>
          </a:stretch>
        </p:blipFill>
        <p:spPr>
          <a:xfrm>
            <a:off x="139148" y="1513510"/>
            <a:ext cx="3272716" cy="1149072"/>
          </a:xfrm>
          <a:prstGeom prst="rect">
            <a:avLst/>
          </a:prstGeom>
        </p:spPr>
      </p:pic>
      <p:pic>
        <p:nvPicPr>
          <p:cNvPr id="7" name="Imagen 6">
            <a:extLst>
              <a:ext uri="{FF2B5EF4-FFF2-40B4-BE49-F238E27FC236}">
                <a16:creationId xmlns:a16="http://schemas.microsoft.com/office/drawing/2014/main" id="{C4CDCCC9-7B9B-95E6-F45A-004982E90131}"/>
              </a:ext>
            </a:extLst>
          </p:cNvPr>
          <p:cNvPicPr>
            <a:picLocks noChangeAspect="1"/>
          </p:cNvPicPr>
          <p:nvPr/>
        </p:nvPicPr>
        <p:blipFill>
          <a:blip r:embed="rId4"/>
          <a:stretch>
            <a:fillRect/>
          </a:stretch>
        </p:blipFill>
        <p:spPr>
          <a:xfrm>
            <a:off x="3491948" y="0"/>
            <a:ext cx="5652052" cy="5143500"/>
          </a:xfrm>
          <a:prstGeom prst="rect">
            <a:avLst/>
          </a:prstGeom>
        </p:spPr>
      </p:pic>
      <p:pic>
        <p:nvPicPr>
          <p:cNvPr id="9" name="Imagen 8">
            <a:extLst>
              <a:ext uri="{FF2B5EF4-FFF2-40B4-BE49-F238E27FC236}">
                <a16:creationId xmlns:a16="http://schemas.microsoft.com/office/drawing/2014/main" id="{D139333C-AA55-3F50-361C-B45A1CE61F9D}"/>
              </a:ext>
            </a:extLst>
          </p:cNvPr>
          <p:cNvPicPr>
            <a:picLocks noChangeAspect="1"/>
          </p:cNvPicPr>
          <p:nvPr/>
        </p:nvPicPr>
        <p:blipFill>
          <a:blip r:embed="rId5"/>
          <a:stretch>
            <a:fillRect/>
          </a:stretch>
        </p:blipFill>
        <p:spPr>
          <a:xfrm>
            <a:off x="139148" y="2662582"/>
            <a:ext cx="3272716" cy="1149073"/>
          </a:xfrm>
          <a:prstGeom prst="rect">
            <a:avLst/>
          </a:prstGeom>
        </p:spPr>
      </p:pic>
    </p:spTree>
    <p:extLst>
      <p:ext uri="{BB962C8B-B14F-4D97-AF65-F5344CB8AC3E}">
        <p14:creationId xmlns:p14="http://schemas.microsoft.com/office/powerpoint/2010/main" val="256428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7EED602D-0CB7-5632-B46E-CF5DFC3A3B7F}"/>
              </a:ext>
            </a:extLst>
          </p:cNvPr>
          <p:cNvPicPr>
            <a:picLocks noChangeAspect="1"/>
          </p:cNvPicPr>
          <p:nvPr/>
        </p:nvPicPr>
        <p:blipFill>
          <a:blip r:embed="rId3"/>
          <a:stretch>
            <a:fillRect/>
          </a:stretch>
        </p:blipFill>
        <p:spPr>
          <a:xfrm>
            <a:off x="2713774" y="210341"/>
            <a:ext cx="3716451" cy="1008857"/>
          </a:xfrm>
          <a:prstGeom prst="rect">
            <a:avLst/>
          </a:prstGeom>
        </p:spPr>
      </p:pic>
      <p:pic>
        <p:nvPicPr>
          <p:cNvPr id="6" name="Imagen 5">
            <a:extLst>
              <a:ext uri="{FF2B5EF4-FFF2-40B4-BE49-F238E27FC236}">
                <a16:creationId xmlns:a16="http://schemas.microsoft.com/office/drawing/2014/main" id="{7D5DA901-14A5-4B2C-5074-6AF3EA888196}"/>
              </a:ext>
            </a:extLst>
          </p:cNvPr>
          <p:cNvPicPr>
            <a:picLocks noChangeAspect="1"/>
          </p:cNvPicPr>
          <p:nvPr/>
        </p:nvPicPr>
        <p:blipFill>
          <a:blip r:embed="rId4"/>
          <a:stretch>
            <a:fillRect/>
          </a:stretch>
        </p:blipFill>
        <p:spPr>
          <a:xfrm>
            <a:off x="718930" y="1338468"/>
            <a:ext cx="7982228" cy="3684105"/>
          </a:xfrm>
          <a:prstGeom prst="rect">
            <a:avLst/>
          </a:prstGeom>
        </p:spPr>
      </p:pic>
    </p:spTree>
    <p:extLst>
      <p:ext uri="{BB962C8B-B14F-4D97-AF65-F5344CB8AC3E}">
        <p14:creationId xmlns:p14="http://schemas.microsoft.com/office/powerpoint/2010/main" val="92827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4" name="Imagen 3">
            <a:extLst>
              <a:ext uri="{FF2B5EF4-FFF2-40B4-BE49-F238E27FC236}">
                <a16:creationId xmlns:a16="http://schemas.microsoft.com/office/drawing/2014/main" id="{6DB581BF-6293-0753-D2B9-29825F1FC8B5}"/>
              </a:ext>
            </a:extLst>
          </p:cNvPr>
          <p:cNvPicPr>
            <a:picLocks noChangeAspect="1"/>
          </p:cNvPicPr>
          <p:nvPr/>
        </p:nvPicPr>
        <p:blipFill>
          <a:blip r:embed="rId3"/>
          <a:stretch>
            <a:fillRect/>
          </a:stretch>
        </p:blipFill>
        <p:spPr>
          <a:xfrm>
            <a:off x="3105531" y="78480"/>
            <a:ext cx="2744142" cy="1148650"/>
          </a:xfrm>
          <a:prstGeom prst="rect">
            <a:avLst/>
          </a:prstGeom>
        </p:spPr>
      </p:pic>
      <p:pic>
        <p:nvPicPr>
          <p:cNvPr id="7" name="Imagen 6">
            <a:extLst>
              <a:ext uri="{FF2B5EF4-FFF2-40B4-BE49-F238E27FC236}">
                <a16:creationId xmlns:a16="http://schemas.microsoft.com/office/drawing/2014/main" id="{4173B831-1D7E-F6B4-2EB4-57A7D4C6D416}"/>
              </a:ext>
            </a:extLst>
          </p:cNvPr>
          <p:cNvPicPr>
            <a:picLocks noChangeAspect="1"/>
          </p:cNvPicPr>
          <p:nvPr/>
        </p:nvPicPr>
        <p:blipFill>
          <a:blip r:embed="rId4"/>
          <a:stretch>
            <a:fillRect/>
          </a:stretch>
        </p:blipFill>
        <p:spPr>
          <a:xfrm>
            <a:off x="1267671" y="1285462"/>
            <a:ext cx="6419862" cy="3728682"/>
          </a:xfrm>
          <a:prstGeom prst="rect">
            <a:avLst/>
          </a:prstGeom>
        </p:spPr>
      </p:pic>
    </p:spTree>
    <p:extLst>
      <p:ext uri="{BB962C8B-B14F-4D97-AF65-F5344CB8AC3E}">
        <p14:creationId xmlns:p14="http://schemas.microsoft.com/office/powerpoint/2010/main" val="19247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40"/>
          <p:cNvSpPr txBox="1">
            <a:spLocks noGrp="1"/>
          </p:cNvSpPr>
          <p:nvPr>
            <p:ph type="title"/>
          </p:nvPr>
        </p:nvSpPr>
        <p:spPr>
          <a:xfrm>
            <a:off x="3091855" y="2235337"/>
            <a:ext cx="5407459"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MX" dirty="0"/>
              <a:t>PARTE TEORICA</a:t>
            </a:r>
            <a:endParaRPr dirty="0"/>
          </a:p>
        </p:txBody>
      </p:sp>
      <p:sp>
        <p:nvSpPr>
          <p:cNvPr id="3022" name="Google Shape;3022;p40"/>
          <p:cNvSpPr txBox="1">
            <a:spLocks noGrp="1"/>
          </p:cNvSpPr>
          <p:nvPr>
            <p:ph type="title" idx="2"/>
          </p:nvPr>
        </p:nvSpPr>
        <p:spPr>
          <a:xfrm>
            <a:off x="1068461" y="1531687"/>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01</a:t>
            </a:r>
            <a:endParaRPr dirty="0"/>
          </a:p>
        </p:txBody>
      </p:sp>
    </p:spTree>
    <p:extLst>
      <p:ext uri="{BB962C8B-B14F-4D97-AF65-F5344CB8AC3E}">
        <p14:creationId xmlns:p14="http://schemas.microsoft.com/office/powerpoint/2010/main" val="270605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2;p40">
            <a:extLst>
              <a:ext uri="{FF2B5EF4-FFF2-40B4-BE49-F238E27FC236}">
                <a16:creationId xmlns:a16="http://schemas.microsoft.com/office/drawing/2014/main" id="{8084371F-4090-8604-37DF-E444C4EBEADD}"/>
              </a:ext>
            </a:extLst>
          </p:cNvPr>
          <p:cNvSpPr txBox="1">
            <a:spLocks noGrp="1"/>
          </p:cNvSpPr>
          <p:nvPr>
            <p:ph type="title" idx="2"/>
          </p:nvPr>
        </p:nvSpPr>
        <p:spPr>
          <a:xfrm>
            <a:off x="207069" y="-150816"/>
            <a:ext cx="1085017" cy="102759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9600" dirty="0"/>
              <a:t>02</a:t>
            </a:r>
            <a:endParaRPr sz="9600" dirty="0"/>
          </a:p>
        </p:txBody>
      </p:sp>
      <p:pic>
        <p:nvPicPr>
          <p:cNvPr id="3" name="Imagen 2">
            <a:extLst>
              <a:ext uri="{FF2B5EF4-FFF2-40B4-BE49-F238E27FC236}">
                <a16:creationId xmlns:a16="http://schemas.microsoft.com/office/drawing/2014/main" id="{6A77A844-BAE9-AA17-015A-7D8437F42FD2}"/>
              </a:ext>
            </a:extLst>
          </p:cNvPr>
          <p:cNvPicPr>
            <a:picLocks noChangeAspect="1"/>
          </p:cNvPicPr>
          <p:nvPr/>
        </p:nvPicPr>
        <p:blipFill>
          <a:blip r:embed="rId3"/>
          <a:stretch>
            <a:fillRect/>
          </a:stretch>
        </p:blipFill>
        <p:spPr>
          <a:xfrm>
            <a:off x="2319647" y="205487"/>
            <a:ext cx="4504704" cy="671289"/>
          </a:xfrm>
          <a:prstGeom prst="rect">
            <a:avLst/>
          </a:prstGeom>
        </p:spPr>
      </p:pic>
      <p:pic>
        <p:nvPicPr>
          <p:cNvPr id="6" name="Imagen 5">
            <a:extLst>
              <a:ext uri="{FF2B5EF4-FFF2-40B4-BE49-F238E27FC236}">
                <a16:creationId xmlns:a16="http://schemas.microsoft.com/office/drawing/2014/main" id="{96E6769B-1EEE-265E-5F10-0DA16C5733E0}"/>
              </a:ext>
            </a:extLst>
          </p:cNvPr>
          <p:cNvPicPr>
            <a:picLocks noChangeAspect="1"/>
          </p:cNvPicPr>
          <p:nvPr/>
        </p:nvPicPr>
        <p:blipFill>
          <a:blip r:embed="rId4"/>
          <a:stretch>
            <a:fillRect/>
          </a:stretch>
        </p:blipFill>
        <p:spPr>
          <a:xfrm>
            <a:off x="1828800" y="987733"/>
            <a:ext cx="5486399" cy="4022929"/>
          </a:xfrm>
          <a:prstGeom prst="rect">
            <a:avLst/>
          </a:prstGeom>
        </p:spPr>
      </p:pic>
    </p:spTree>
    <p:extLst>
      <p:ext uri="{BB962C8B-B14F-4D97-AF65-F5344CB8AC3E}">
        <p14:creationId xmlns:p14="http://schemas.microsoft.com/office/powerpoint/2010/main" val="379658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PROCEDURE</a:t>
            </a:r>
            <a:br>
              <a:rPr lang="es-MX" dirty="0"/>
            </a:br>
            <a:r>
              <a:rPr lang="es-MX" dirty="0"/>
              <a:t>MYSQL</a:t>
            </a:r>
            <a:endParaRPr dirty="0"/>
          </a:p>
        </p:txBody>
      </p:sp>
      <p:sp>
        <p:nvSpPr>
          <p:cNvPr id="2970" name="Google Shape;2970;p37"/>
          <p:cNvSpPr txBox="1">
            <a:spLocks noGrp="1"/>
          </p:cNvSpPr>
          <p:nvPr>
            <p:ph type="subTitle" idx="1"/>
          </p:nvPr>
        </p:nvSpPr>
        <p:spPr>
          <a:xfrm>
            <a:off x="119601" y="2262500"/>
            <a:ext cx="4694589" cy="2229752"/>
          </a:xfrm>
          <a:prstGeom prst="rect">
            <a:avLst/>
          </a:prstGeom>
        </p:spPr>
        <p:txBody>
          <a:bodyPr spcFirstLastPara="1" wrap="square" lIns="0" tIns="91425" rIns="0" bIns="91425" anchor="ctr" anchorCtr="0">
            <a:noAutofit/>
          </a:bodyPr>
          <a:lstStyle/>
          <a:p>
            <a:pPr marL="139700" indent="0" algn="just">
              <a:buNone/>
            </a:pPr>
            <a:r>
              <a:rPr lang="es-ES" sz="1600" b="0" i="0" dirty="0">
                <a:solidFill>
                  <a:schemeClr val="bg1"/>
                </a:solidFill>
                <a:effectLst/>
                <a:latin typeface="Poppins"/>
              </a:rPr>
              <a:t>Los procedimientos almacenados MySQL, también conocidos como </a:t>
            </a:r>
            <a:r>
              <a:rPr lang="es-ES" sz="1600" b="0" i="0" dirty="0" err="1">
                <a:solidFill>
                  <a:schemeClr val="bg1"/>
                </a:solidFill>
                <a:effectLst/>
                <a:latin typeface="Poppins"/>
              </a:rPr>
              <a:t>Stored</a:t>
            </a:r>
            <a:r>
              <a:rPr lang="es-ES" sz="1600" b="0" i="0" dirty="0">
                <a:solidFill>
                  <a:schemeClr val="bg1"/>
                </a:solidFill>
                <a:effectLst/>
                <a:latin typeface="Poppins"/>
              </a:rPr>
              <a:t> </a:t>
            </a:r>
            <a:r>
              <a:rPr lang="es-ES" sz="1600" b="0" i="0" dirty="0" err="1">
                <a:solidFill>
                  <a:schemeClr val="bg1"/>
                </a:solidFill>
                <a:effectLst/>
                <a:latin typeface="Poppins"/>
              </a:rPr>
              <a:t>Procedure</a:t>
            </a:r>
            <a:r>
              <a:rPr lang="es-ES" sz="1600" b="0" i="0" dirty="0">
                <a:solidFill>
                  <a:schemeClr val="bg1"/>
                </a:solidFill>
                <a:effectLst/>
                <a:latin typeface="Poppins"/>
              </a:rPr>
              <a:t>, se presentan como conjuntos de instrucciones escritas en el lenguaje SQL. Su objetivo es realizar una tarea determinada, desde operaciones sencillas hasta tareas muy complejas. Los procedimientos almacenados MySQL contienen una o más instrucciones SQL además de un procesamiento manipulador o lógico.</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04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31893" y="911579"/>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FUNCTION</a:t>
            </a:r>
            <a:br>
              <a:rPr lang="es-MX" dirty="0"/>
            </a:br>
            <a:r>
              <a:rPr lang="es-MX" dirty="0"/>
              <a:t>MYSQL</a:t>
            </a:r>
            <a:endParaRPr dirty="0"/>
          </a:p>
        </p:txBody>
      </p:sp>
      <p:sp>
        <p:nvSpPr>
          <p:cNvPr id="2970" name="Google Shape;2970;p37"/>
          <p:cNvSpPr txBox="1">
            <a:spLocks noGrp="1"/>
          </p:cNvSpPr>
          <p:nvPr>
            <p:ph type="subTitle" idx="1"/>
          </p:nvPr>
        </p:nvSpPr>
        <p:spPr>
          <a:xfrm>
            <a:off x="119601" y="2262500"/>
            <a:ext cx="4694589" cy="2229752"/>
          </a:xfrm>
          <a:prstGeom prst="rect">
            <a:avLst/>
          </a:prstGeom>
        </p:spPr>
        <p:txBody>
          <a:bodyPr spcFirstLastPara="1" wrap="square" lIns="0" tIns="91425" rIns="0" bIns="91425" anchor="ctr" anchorCtr="0">
            <a:noAutofit/>
          </a:bodyPr>
          <a:lstStyle/>
          <a:p>
            <a:pPr marL="139700" indent="0" algn="just">
              <a:buNone/>
            </a:pPr>
            <a:r>
              <a:rPr lang="es-ES" sz="1600" b="0" i="0" dirty="0">
                <a:solidFill>
                  <a:schemeClr val="bg1"/>
                </a:solidFill>
                <a:effectLst/>
                <a:latin typeface="Poppins"/>
              </a:rPr>
              <a:t>Las funciones almacenadas de MySQL nos permiten procesar y manipular datos de forma procedural de un modo muy eficiente. Podrás usarlas en las sentencias SQL independientemente del lenguaje de programación del servidor sobre el que se ejecuten las consultas.</a:t>
            </a:r>
            <a:endParaRPr lang="es-MX" sz="1200"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14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863287" y="416939"/>
            <a:ext cx="6641881"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800" dirty="0"/>
              <a:t>DIFERENCIA ENTRE FUNCIONES Y PROCEDIMIENTOS ALMACENADOS.</a:t>
            </a:r>
          </a:p>
        </p:txBody>
      </p:sp>
      <p:sp>
        <p:nvSpPr>
          <p:cNvPr id="2970" name="Google Shape;2970;p37"/>
          <p:cNvSpPr txBox="1">
            <a:spLocks noGrp="1"/>
          </p:cNvSpPr>
          <p:nvPr>
            <p:ph type="subTitle" idx="1"/>
          </p:nvPr>
        </p:nvSpPr>
        <p:spPr>
          <a:xfrm>
            <a:off x="74507" y="1861251"/>
            <a:ext cx="5890792" cy="2717522"/>
          </a:xfrm>
          <a:prstGeom prst="rect">
            <a:avLst/>
          </a:prstGeom>
        </p:spPr>
        <p:txBody>
          <a:bodyPr spcFirstLastPara="1" wrap="square" lIns="0" tIns="91425" rIns="0" bIns="91425" anchor="ctr" anchorCtr="0">
            <a:noAutofit/>
          </a:bodyPr>
          <a:lstStyle/>
          <a:p>
            <a:pPr marL="139700" indent="0" algn="just">
              <a:buNone/>
            </a:pPr>
            <a:r>
              <a:rPr lang="es-ES" sz="1600" dirty="0">
                <a:solidFill>
                  <a:schemeClr val="bg1"/>
                </a:solidFill>
                <a:latin typeface="Poppins"/>
              </a:rPr>
              <a:t>Las funciones y los procedimientos almacenados son subprogramas que se ejecutan dentro de una base de datos. En términos generales, la principal diferencia entre las dos es que las funciones devuelven un valor, mientras que los procedimientos almacenados no lo hacen. Las funciones pueden ser llamadas desde instrucciones SQL como parte de una expresión, mientras que los procedimientos almacenados se deben llamar explícitamente. Las funciones también se pueden utilizar para restringir el acceso a los datos, mientras que los procedimientos almacenados se pueden usar para realizar tareas complejas.</a:t>
            </a:r>
            <a:endParaRPr lang="es-MX" sz="1600" dirty="0">
              <a:solidFill>
                <a:schemeClr val="bg1"/>
              </a:solidFill>
              <a:latin typeface="Poppins"/>
            </a:endParaRPr>
          </a:p>
        </p:txBody>
      </p:sp>
      <p:pic>
        <p:nvPicPr>
          <p:cNvPr id="2971" name="Google Shape;2971;p37"/>
          <p:cNvPicPr preferRelativeResize="0"/>
          <p:nvPr/>
        </p:nvPicPr>
        <p:blipFill rotWithShape="1">
          <a:blip r:embed="rId3"/>
          <a:srcRect l="8498" r="8498"/>
          <a:stretch/>
        </p:blipFill>
        <p:spPr>
          <a:xfrm>
            <a:off x="6160978" y="1546462"/>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921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191054" y="160704"/>
            <a:ext cx="3580020" cy="7113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EJECUCION DE UNA FUNCION</a:t>
            </a:r>
          </a:p>
        </p:txBody>
      </p:sp>
      <p:sp>
        <p:nvSpPr>
          <p:cNvPr id="2970" name="Google Shape;2970;p37"/>
          <p:cNvSpPr txBox="1">
            <a:spLocks noGrp="1"/>
          </p:cNvSpPr>
          <p:nvPr>
            <p:ph type="subTitle" idx="1"/>
          </p:nvPr>
        </p:nvSpPr>
        <p:spPr>
          <a:xfrm>
            <a:off x="74508" y="686646"/>
            <a:ext cx="4324470" cy="4456854"/>
          </a:xfrm>
          <a:prstGeom prst="rect">
            <a:avLst/>
          </a:prstGeom>
        </p:spPr>
        <p:txBody>
          <a:bodyPr spcFirstLastPara="1" wrap="square" lIns="0" tIns="91425" rIns="0" bIns="91425" anchor="ctr" anchorCtr="0">
            <a:noAutofit/>
          </a:bodyPr>
          <a:lstStyle/>
          <a:p>
            <a:pPr marL="139700" indent="0" algn="just">
              <a:buNone/>
            </a:pPr>
            <a:r>
              <a:rPr lang="es-ES" sz="1200" dirty="0">
                <a:solidFill>
                  <a:schemeClr val="bg1"/>
                </a:solidFill>
                <a:latin typeface="Poppins"/>
              </a:rPr>
              <a:t>Para ejecutar una función en MySQL, primero debe crear la función.  Esto se hace con la sentencia CREATE FUNCTION. Una vez creada la función, se puede invocar usando la sentencia CALL. Por ejemplo:</a:t>
            </a:r>
          </a:p>
          <a:p>
            <a:pPr marL="139700" indent="0" algn="just">
              <a:buNone/>
            </a:pPr>
            <a:endParaRPr lang="es-ES" sz="1200" dirty="0">
              <a:solidFill>
                <a:schemeClr val="bg1"/>
              </a:solidFill>
              <a:latin typeface="Poppins"/>
            </a:endParaRPr>
          </a:p>
          <a:p>
            <a:pPr marL="139700" indent="0" algn="just">
              <a:buNone/>
            </a:pPr>
            <a:r>
              <a:rPr lang="es-ES" sz="1200" dirty="0">
                <a:solidFill>
                  <a:schemeClr val="bg1"/>
                </a:solidFill>
                <a:latin typeface="Poppins"/>
              </a:rPr>
              <a:t>CALL mi_funcion();</a:t>
            </a:r>
          </a:p>
          <a:p>
            <a:pPr marL="139700" indent="0" algn="just">
              <a:buNone/>
            </a:pPr>
            <a:endParaRPr lang="es-ES" sz="1200" dirty="0">
              <a:solidFill>
                <a:schemeClr val="bg1"/>
              </a:solidFill>
              <a:latin typeface="Poppins"/>
            </a:endParaRPr>
          </a:p>
          <a:p>
            <a:pPr marL="139700" indent="0" algn="just">
              <a:buNone/>
            </a:pPr>
            <a:r>
              <a:rPr lang="es-ES" sz="1200" dirty="0">
                <a:solidFill>
                  <a:schemeClr val="bg1"/>
                </a:solidFill>
                <a:latin typeface="Poppins"/>
              </a:rPr>
              <a:t>Tenga en cuenta que si la función necesita parámetros, debe proporcionarlos entre paréntesis luego del nombre de la función. Por ejemplo:</a:t>
            </a:r>
          </a:p>
          <a:p>
            <a:pPr marL="139700" indent="0" algn="just">
              <a:buNone/>
            </a:pPr>
            <a:endParaRPr lang="es-ES" sz="1200" dirty="0">
              <a:solidFill>
                <a:schemeClr val="bg1"/>
              </a:solidFill>
              <a:latin typeface="Poppins"/>
            </a:endParaRPr>
          </a:p>
          <a:p>
            <a:pPr marL="139700" indent="0" algn="just">
              <a:buNone/>
            </a:pPr>
            <a:r>
              <a:rPr lang="es-ES" sz="1200" dirty="0">
                <a:solidFill>
                  <a:schemeClr val="bg1"/>
                </a:solidFill>
                <a:latin typeface="Poppins"/>
              </a:rPr>
              <a:t>CALL mi_funcion(parámetro1, parámetro2);</a:t>
            </a:r>
          </a:p>
          <a:p>
            <a:pPr marL="139700" indent="0" algn="just">
              <a:buNone/>
            </a:pPr>
            <a:endParaRPr lang="es-ES" sz="1200" dirty="0">
              <a:solidFill>
                <a:schemeClr val="bg1"/>
              </a:solidFill>
              <a:latin typeface="Poppins"/>
            </a:endParaRPr>
          </a:p>
          <a:p>
            <a:pPr marL="139700" indent="0" algn="just">
              <a:buNone/>
            </a:pPr>
            <a:r>
              <a:rPr lang="es-ES" sz="1200" dirty="0">
                <a:solidFill>
                  <a:schemeClr val="bg1"/>
                </a:solidFill>
                <a:latin typeface="Poppins"/>
              </a:rPr>
              <a:t>Después de llamar a una función, MySQL devolverá cualquier valor que haya devuelto la función.</a:t>
            </a:r>
            <a:endParaRPr lang="es-MX" sz="1200" dirty="0">
              <a:solidFill>
                <a:schemeClr val="bg1"/>
              </a:solidFill>
              <a:latin typeface="Poppins"/>
            </a:endParaRPr>
          </a:p>
        </p:txBody>
      </p:sp>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969;p37">
            <a:extLst>
              <a:ext uri="{FF2B5EF4-FFF2-40B4-BE49-F238E27FC236}">
                <a16:creationId xmlns:a16="http://schemas.microsoft.com/office/drawing/2014/main" id="{FF9B6114-19C8-893B-ABBA-A550E2610708}"/>
              </a:ext>
            </a:extLst>
          </p:cNvPr>
          <p:cNvSpPr txBox="1">
            <a:spLocks/>
          </p:cNvSpPr>
          <p:nvPr/>
        </p:nvSpPr>
        <p:spPr>
          <a:xfrm>
            <a:off x="5349569" y="188386"/>
            <a:ext cx="3580020" cy="7113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Work Sans"/>
              <a:buNone/>
              <a:defRPr sz="3000" b="1"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Proxima Nova"/>
                <a:ea typeface="Proxima Nova"/>
                <a:cs typeface="Proxima Nova"/>
                <a:sym typeface="Proxima Nova"/>
              </a:defRPr>
            </a:lvl9pPr>
          </a:lstStyle>
          <a:p>
            <a:pPr algn="ctr"/>
            <a:r>
              <a:rPr lang="es-ES" sz="2000" dirty="0"/>
              <a:t>EJECUCION DE UN PROCEDIMIENTO</a:t>
            </a:r>
          </a:p>
        </p:txBody>
      </p:sp>
      <p:sp>
        <p:nvSpPr>
          <p:cNvPr id="4" name="Google Shape;2970;p37">
            <a:extLst>
              <a:ext uri="{FF2B5EF4-FFF2-40B4-BE49-F238E27FC236}">
                <a16:creationId xmlns:a16="http://schemas.microsoft.com/office/drawing/2014/main" id="{1C671234-E5B2-8568-2FA4-D98370790B8F}"/>
              </a:ext>
            </a:extLst>
          </p:cNvPr>
          <p:cNvSpPr txBox="1">
            <a:spLocks/>
          </p:cNvSpPr>
          <p:nvPr/>
        </p:nvSpPr>
        <p:spPr>
          <a:xfrm>
            <a:off x="4697643" y="709505"/>
            <a:ext cx="4255303" cy="4456854"/>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400" b="0" i="0" u="none" strike="noStrike" cap="none">
                <a:solidFill>
                  <a:schemeClr val="lt1"/>
                </a:solidFill>
                <a:latin typeface="Work Sans"/>
                <a:ea typeface="Work Sans"/>
                <a:cs typeface="Work Sans"/>
                <a:sym typeface="Work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Work Sans"/>
                <a:ea typeface="Work Sans"/>
                <a:cs typeface="Work Sans"/>
                <a:sym typeface="Work Sans"/>
              </a:defRPr>
            </a:lvl9pPr>
          </a:lstStyle>
          <a:p>
            <a:pPr marL="139700" indent="0" algn="just">
              <a:buFont typeface="Nunito Light"/>
              <a:buNone/>
            </a:pPr>
            <a:r>
              <a:rPr lang="es-ES" sz="1200" dirty="0">
                <a:solidFill>
                  <a:schemeClr val="bg1"/>
                </a:solidFill>
                <a:latin typeface="Poppins"/>
              </a:rPr>
              <a:t>Para ejecutar un procedimiento almacenado en MySQL, se usa el comando CALL. El sintaxis básica para usar el comando CALL es la siguiente:</a:t>
            </a:r>
          </a:p>
          <a:p>
            <a:pPr marL="139700" indent="0" algn="just">
              <a:buFont typeface="Nunito Light"/>
              <a:buNone/>
            </a:pPr>
            <a:endParaRPr lang="es-ES" sz="1200" dirty="0">
              <a:solidFill>
                <a:schemeClr val="bg1"/>
              </a:solidFill>
              <a:latin typeface="Poppins"/>
            </a:endParaRPr>
          </a:p>
          <a:p>
            <a:pPr marL="139700" indent="0" algn="just">
              <a:buFont typeface="Nunito Light"/>
              <a:buNone/>
            </a:pPr>
            <a:r>
              <a:rPr lang="es-ES" sz="1200" dirty="0">
                <a:solidFill>
                  <a:schemeClr val="bg1"/>
                </a:solidFill>
                <a:latin typeface="Poppins"/>
              </a:rPr>
              <a:t>CALL nombre_procedimiento (parametro1, parametro2, ...);</a:t>
            </a:r>
          </a:p>
          <a:p>
            <a:pPr marL="139700" indent="0" algn="just">
              <a:buFont typeface="Nunito Light"/>
              <a:buNone/>
            </a:pPr>
            <a:endParaRPr lang="es-ES" sz="1200" dirty="0">
              <a:solidFill>
                <a:schemeClr val="bg1"/>
              </a:solidFill>
              <a:latin typeface="Poppins"/>
            </a:endParaRPr>
          </a:p>
          <a:p>
            <a:pPr marL="139700" indent="0" algn="just">
              <a:buFont typeface="Nunito Light"/>
              <a:buNone/>
            </a:pPr>
            <a:r>
              <a:rPr lang="es-ES" sz="1200" dirty="0">
                <a:solidFill>
                  <a:schemeClr val="bg1"/>
                </a:solidFill>
                <a:latin typeface="Poppins"/>
              </a:rPr>
              <a:t>Donde nombre_procedimiento es el nombre del procedimiento almacenado y los parámetros son los argumentos opcionales pasados al procedimiento.</a:t>
            </a:r>
          </a:p>
          <a:p>
            <a:pPr marL="139700" indent="0" algn="just">
              <a:buFont typeface="Nunito Light"/>
              <a:buNone/>
            </a:pPr>
            <a:endParaRPr lang="es-ES" sz="1200" dirty="0">
              <a:solidFill>
                <a:schemeClr val="bg1"/>
              </a:solidFill>
              <a:latin typeface="Poppins"/>
            </a:endParaRPr>
          </a:p>
          <a:p>
            <a:pPr marL="139700" indent="0" algn="just">
              <a:buFont typeface="Nunito Light"/>
              <a:buNone/>
            </a:pPr>
            <a:r>
              <a:rPr lang="es-ES" sz="1200" dirty="0">
                <a:solidFill>
                  <a:schemeClr val="bg1"/>
                </a:solidFill>
                <a:latin typeface="Poppins"/>
              </a:rPr>
              <a:t>Por ejemplo, para ejecutar un procedimiento almacenado llamado 'CalcularSalario' que toma dos parámetros (horas trabajadas y tarifa por hora), la sentencia podría ser algo como esto:</a:t>
            </a:r>
          </a:p>
          <a:p>
            <a:pPr marL="139700" indent="0" algn="just">
              <a:buFont typeface="Nunito Light"/>
              <a:buNone/>
            </a:pPr>
            <a:endParaRPr lang="es-ES" sz="1200" dirty="0">
              <a:solidFill>
                <a:schemeClr val="bg1"/>
              </a:solidFill>
              <a:latin typeface="Poppins"/>
            </a:endParaRPr>
          </a:p>
          <a:p>
            <a:pPr marL="139700" indent="0" algn="just">
              <a:buFont typeface="Nunito Light"/>
              <a:buNone/>
            </a:pPr>
            <a:r>
              <a:rPr lang="es-ES" sz="1200" dirty="0">
                <a:solidFill>
                  <a:schemeClr val="bg1"/>
                </a:solidFill>
                <a:latin typeface="Poppins"/>
              </a:rPr>
              <a:t>CALL CalcularSalario(40, 15.00);</a:t>
            </a:r>
            <a:endParaRPr lang="es-MX" sz="1200" dirty="0">
              <a:solidFill>
                <a:schemeClr val="bg1"/>
              </a:solidFill>
              <a:latin typeface="Poppins"/>
            </a:endParaRPr>
          </a:p>
        </p:txBody>
      </p:sp>
    </p:spTree>
    <p:extLst>
      <p:ext uri="{BB962C8B-B14F-4D97-AF65-F5344CB8AC3E}">
        <p14:creationId xmlns:p14="http://schemas.microsoft.com/office/powerpoint/2010/main" val="27496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74495" y="208160"/>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TRIGGER</a:t>
            </a:r>
            <a:br>
              <a:rPr lang="es-MX" dirty="0"/>
            </a:br>
            <a:r>
              <a:rPr lang="es-MX" dirty="0"/>
              <a:t>MYSQL</a:t>
            </a:r>
            <a:endParaRPr dirty="0"/>
          </a:p>
        </p:txBody>
      </p:sp>
      <p:sp>
        <p:nvSpPr>
          <p:cNvPr id="2970" name="Google Shape;2970;p37"/>
          <p:cNvSpPr txBox="1">
            <a:spLocks noGrp="1"/>
          </p:cNvSpPr>
          <p:nvPr>
            <p:ph type="subTitle" idx="1"/>
          </p:nvPr>
        </p:nvSpPr>
        <p:spPr>
          <a:xfrm>
            <a:off x="119602" y="1319360"/>
            <a:ext cx="4644046" cy="3615980"/>
          </a:xfrm>
          <a:prstGeom prst="rect">
            <a:avLst/>
          </a:prstGeom>
        </p:spPr>
        <p:txBody>
          <a:bodyPr spcFirstLastPara="1" wrap="square" lIns="0" tIns="91425" rIns="0" bIns="91425" anchor="ctr" anchorCtr="0">
            <a:noAutofit/>
          </a:bodyPr>
          <a:lstStyle/>
          <a:p>
            <a:pPr marL="139700" indent="0" algn="just">
              <a:buNone/>
            </a:pPr>
            <a:r>
              <a:rPr lang="es-ES" b="0" i="0" dirty="0">
                <a:solidFill>
                  <a:schemeClr val="bg1"/>
                </a:solidFill>
                <a:effectLst/>
                <a:latin typeface="Poppins"/>
              </a:rPr>
              <a:t>Una Trigger en MySQL es una instrucción SQL que se ejecuta automáticamente al ocurrir un evento específico en la base de datos. Estos eventos pueden ser la inserción, actualización o eliminación de datos, o incluso la ejecución de otras operaciones. Los Triggers son usadas para garantizar la consistencia de los datos, ya que se ejecutan automáticamente cada vez que se actualiza la base de datos.</a:t>
            </a:r>
          </a:p>
          <a:p>
            <a:pPr marL="139700" indent="0" algn="just">
              <a:buNone/>
            </a:pPr>
            <a:endParaRPr lang="es-ES" b="0" i="0" dirty="0">
              <a:solidFill>
                <a:schemeClr val="bg1"/>
              </a:solidFill>
              <a:effectLst/>
              <a:latin typeface="Poppins"/>
            </a:endParaRPr>
          </a:p>
          <a:p>
            <a:pPr marL="139700" indent="0" algn="just">
              <a:buNone/>
            </a:pPr>
            <a:r>
              <a:rPr lang="es-ES" b="0" i="0" dirty="0">
                <a:solidFill>
                  <a:schemeClr val="bg1"/>
                </a:solidFill>
                <a:effectLst/>
                <a:latin typeface="Poppins"/>
              </a:rPr>
              <a:t>Los Triggers también se usan para realizar operaciones complejas que no pueden ser ejecutadas directamente con SQL. Por ejemplo, un Trigger podría ser usado para enviar un correo electrónico o para actualizar otra base de datos.</a:t>
            </a:r>
            <a:endParaRPr lang="es-MX" sz="1100"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08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74495" y="208160"/>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TRIGGER</a:t>
            </a:r>
            <a:br>
              <a:rPr lang="es-MX" dirty="0"/>
            </a:br>
            <a:r>
              <a:rPr lang="es-MX" dirty="0"/>
              <a:t>OLD - NEW</a:t>
            </a:r>
            <a:endParaRPr dirty="0"/>
          </a:p>
        </p:txBody>
      </p:sp>
      <p:sp>
        <p:nvSpPr>
          <p:cNvPr id="2970" name="Google Shape;2970;p37"/>
          <p:cNvSpPr txBox="1">
            <a:spLocks noGrp="1"/>
          </p:cNvSpPr>
          <p:nvPr>
            <p:ph type="subTitle" idx="1"/>
          </p:nvPr>
        </p:nvSpPr>
        <p:spPr>
          <a:xfrm>
            <a:off x="119602" y="1319360"/>
            <a:ext cx="4644046" cy="3615980"/>
          </a:xfrm>
          <a:prstGeom prst="rect">
            <a:avLst/>
          </a:prstGeom>
        </p:spPr>
        <p:txBody>
          <a:bodyPr spcFirstLastPara="1" wrap="square" lIns="0" tIns="91425" rIns="0" bIns="91425" anchor="ctr" anchorCtr="0">
            <a:noAutofit/>
          </a:bodyPr>
          <a:lstStyle/>
          <a:p>
            <a:pPr marL="139700" indent="0" algn="just">
              <a:buNone/>
            </a:pPr>
            <a:r>
              <a:rPr lang="es-ES" dirty="0">
                <a:solidFill>
                  <a:schemeClr val="bg1"/>
                </a:solidFill>
                <a:latin typeface="Poppins"/>
              </a:rPr>
              <a:t>Las variables OLD y NEW son usadas en los triggers para referirse al valor antiguo o nuevo de una columna que ha sido modificada.</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-OLD hace referencia al valor antiguo de la columna antes de la modificación.</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-NEW hace referencia al valor nuevo de la columna después de la modificación.</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Estas variables permiten a los programadores escribir código que realice acciones diferentes en función del valor antiguo o nuevo de la columna.</a:t>
            </a:r>
            <a:endParaRPr lang="es-MX"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034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574495" y="208160"/>
            <a:ext cx="3784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TRIGGER</a:t>
            </a:r>
            <a:br>
              <a:rPr lang="es-MX" dirty="0"/>
            </a:br>
            <a:r>
              <a:rPr lang="es-MX" dirty="0"/>
              <a:t>BEFORE - AFTER</a:t>
            </a:r>
            <a:endParaRPr dirty="0"/>
          </a:p>
        </p:txBody>
      </p:sp>
      <p:sp>
        <p:nvSpPr>
          <p:cNvPr id="2970" name="Google Shape;2970;p37"/>
          <p:cNvSpPr txBox="1">
            <a:spLocks noGrp="1"/>
          </p:cNvSpPr>
          <p:nvPr>
            <p:ph type="subTitle" idx="1"/>
          </p:nvPr>
        </p:nvSpPr>
        <p:spPr>
          <a:xfrm>
            <a:off x="119602" y="1319360"/>
            <a:ext cx="4644046" cy="3615980"/>
          </a:xfrm>
          <a:prstGeom prst="rect">
            <a:avLst/>
          </a:prstGeom>
        </p:spPr>
        <p:txBody>
          <a:bodyPr spcFirstLastPara="1" wrap="square" lIns="0" tIns="91425" rIns="0" bIns="91425" anchor="ctr" anchorCtr="0">
            <a:noAutofit/>
          </a:bodyPr>
          <a:lstStyle/>
          <a:p>
            <a:pPr marL="139700" indent="0" algn="just">
              <a:buNone/>
            </a:pPr>
            <a:r>
              <a:rPr lang="es-ES" dirty="0">
                <a:solidFill>
                  <a:schemeClr val="bg1"/>
                </a:solidFill>
                <a:latin typeface="Poppins"/>
              </a:rPr>
              <a:t>Las cláusulas BEFORE y AFTER son usadas dentro de un trigger para especificar el momento en el que desea que se ejecute el código. BEFORE se ejecutará justo antes de que se ejecute la acción que desencadene el trigger, mientras que AFTER se ejecutará justo después de que se haya ejecutado la acción que desencadene el trigger.</a:t>
            </a:r>
          </a:p>
          <a:p>
            <a:pPr marL="139700" indent="0" algn="just">
              <a:buNone/>
            </a:pPr>
            <a:endParaRPr lang="es-ES" dirty="0">
              <a:solidFill>
                <a:schemeClr val="bg1"/>
              </a:solidFill>
              <a:latin typeface="Poppins"/>
            </a:endParaRPr>
          </a:p>
          <a:p>
            <a:pPr marL="139700" indent="0" algn="just">
              <a:buNone/>
            </a:pPr>
            <a:r>
              <a:rPr lang="es-ES" dirty="0">
                <a:solidFill>
                  <a:schemeClr val="bg1"/>
                </a:solidFill>
                <a:latin typeface="Poppins"/>
              </a:rPr>
              <a:t>Es decir, BEFORE se ejecuta antes de que se ejecute la acción que desencadena el trigger y AFTER se ejecutará después de que se haya ejecutado la acción que desencadena el trigger.</a:t>
            </a:r>
            <a:endParaRPr lang="es-MX" dirty="0">
              <a:solidFill>
                <a:schemeClr val="bg1"/>
              </a:solidFill>
              <a:latin typeface="Poppins"/>
            </a:endParaRPr>
          </a:p>
        </p:txBody>
      </p:sp>
      <p:pic>
        <p:nvPicPr>
          <p:cNvPr id="2971" name="Google Shape;2971;p37"/>
          <p:cNvPicPr preferRelativeResize="0"/>
          <p:nvPr/>
        </p:nvPicPr>
        <p:blipFill rotWithShape="1">
          <a:blip r:embed="rId3"/>
          <a:srcRect l="28906" r="28906"/>
          <a:stretch/>
        </p:blipFill>
        <p:spPr>
          <a:xfrm>
            <a:off x="5056737" y="898200"/>
            <a:ext cx="2824200" cy="3347100"/>
          </a:xfrm>
          <a:prstGeom prst="snip2DiagRect">
            <a:avLst>
              <a:gd name="adj1" fmla="val 0"/>
              <a:gd name="adj2" fmla="val 16667"/>
            </a:avLst>
          </a:prstGeom>
          <a:noFill/>
          <a:ln>
            <a:noFill/>
          </a:ln>
        </p:spPr>
      </p:pic>
      <p:sp>
        <p:nvSpPr>
          <p:cNvPr id="2972" name="Google Shape;2972;p37"/>
          <p:cNvSpPr/>
          <p:nvPr/>
        </p:nvSpPr>
        <p:spPr>
          <a:xfrm>
            <a:off x="4814190" y="1848350"/>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931443" y="27496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7031443" y="1052150"/>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03950" y="386010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5965299" y="4035906"/>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7505169" y="1319360"/>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928020" y="2977475"/>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53709"/>
      </p:ext>
    </p:extLst>
  </p:cSld>
  <p:clrMapOvr>
    <a:masterClrMapping/>
  </p:clrMapOvr>
</p:sld>
</file>

<file path=ppt/theme/theme1.xml><?xml version="1.0" encoding="utf-8"?>
<a:theme xmlns:a="http://schemas.openxmlformats.org/drawingml/2006/main" name="Dark Mirror Series Newsletter by Slidesgo">
  <a:themeElements>
    <a:clrScheme name="Simple Light">
      <a:dk1>
        <a:srgbClr val="000000"/>
      </a:dk1>
      <a:lt1>
        <a:srgbClr val="FFFFFF"/>
      </a:lt1>
      <a:dk2>
        <a:srgbClr val="2510A1"/>
      </a:dk2>
      <a:lt2>
        <a:srgbClr val="FFFFFF"/>
      </a:lt2>
      <a:accent1>
        <a:srgbClr val="2510A1"/>
      </a:accent1>
      <a:accent2>
        <a:srgbClr val="69E0F8"/>
      </a:accent2>
      <a:accent3>
        <a:srgbClr val="FFFFFF"/>
      </a:accent3>
      <a:accent4>
        <a:srgbClr val="2510A1"/>
      </a:accent4>
      <a:accent5>
        <a:srgbClr val="69E0F8"/>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820</Words>
  <Application>Microsoft Office PowerPoint</Application>
  <PresentationFormat>Presentación en pantalla (16:9)</PresentationFormat>
  <Paragraphs>68</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Work Sans</vt:lpstr>
      <vt:lpstr>Arial</vt:lpstr>
      <vt:lpstr>VT323</vt:lpstr>
      <vt:lpstr>Poppins</vt:lpstr>
      <vt:lpstr>Nunito Light</vt:lpstr>
      <vt:lpstr>Proxima Nova</vt:lpstr>
      <vt:lpstr>Dark Mirror Series Newsletter by Slidesgo</vt:lpstr>
      <vt:lpstr>BASE DE DATOS II</vt:lpstr>
      <vt:lpstr>PARTE TEORICA</vt:lpstr>
      <vt:lpstr>PROCEDURE MYSQL</vt:lpstr>
      <vt:lpstr>FUNCTION MYSQL</vt:lpstr>
      <vt:lpstr>DIFERENCIA ENTRE FUNCIONES Y PROCEDIMIENTOS ALMACENADOS.</vt:lpstr>
      <vt:lpstr>EJECUCION DE UNA FUNCION</vt:lpstr>
      <vt:lpstr>TRIGGER MYSQL</vt:lpstr>
      <vt:lpstr>TRIGGER OLD - NEW</vt:lpstr>
      <vt:lpstr>TRIGGER BEFORE - AFTER</vt:lpstr>
      <vt:lpstr>TRIGGER EVENTOS</vt:lpstr>
      <vt:lpstr>PARTE PRACTICA</vt:lpstr>
      <vt:lpstr>MODELO E-R</vt:lpstr>
      <vt:lpstr>CODIGO SQL</vt:lpstr>
      <vt:lpstr>REGISTROS</vt:lpstr>
      <vt:lpstr>02</vt:lpstr>
      <vt:lpstr>02</vt:lpstr>
      <vt:lpstr>02</vt:lpstr>
      <vt:lpstr>02</vt:lpstr>
      <vt:lpstr>02</vt:lpstr>
      <vt:lpstr>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dc:title>
  <dc:creator>PC</dc:creator>
  <cp:lastModifiedBy>Freddy Machaca</cp:lastModifiedBy>
  <cp:revision>48</cp:revision>
  <dcterms:modified xsi:type="dcterms:W3CDTF">2022-11-30T05:43:37Z</dcterms:modified>
</cp:coreProperties>
</file>